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3" r:id="rId2"/>
    <p:sldId id="256" r:id="rId3"/>
    <p:sldId id="264" r:id="rId4"/>
    <p:sldId id="257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A8F79-E2A9-4128-94C5-BD94D866763E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E12EC-B06F-4B2E-8F1D-EBD6D84B5F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092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E12EC-B06F-4B2E-8F1D-EBD6D84B5F5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558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4A227F8-9606-4E8D-8F0F-8072EF3FBAA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5FAD628-D932-4C51-AEEA-ED93D91D245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6278562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Aparajita" pitchFamily="34" charset="0"/>
                <a:cs typeface="Aparajita" pitchFamily="34" charset="0"/>
              </a:rPr>
              <a:t>CONDITIONALS</a:t>
            </a:r>
            <a:br>
              <a:rPr lang="en-US" sz="9600" dirty="0" smtClean="0">
                <a:latin typeface="Aparajita" pitchFamily="34" charset="0"/>
                <a:cs typeface="Aparajita" pitchFamily="34" charset="0"/>
              </a:rPr>
            </a:br>
            <a:r>
              <a:rPr lang="en-US" sz="9600" dirty="0" err="1" smtClean="0">
                <a:latin typeface="Aparajita" pitchFamily="34" charset="0"/>
                <a:cs typeface="Aparajita" pitchFamily="34" charset="0"/>
              </a:rPr>
              <a:t>condition+result</a:t>
            </a:r>
            <a:r>
              <a:rPr lang="en-US" sz="9600" dirty="0" smtClean="0">
                <a:latin typeface="Aparajita" pitchFamily="34" charset="0"/>
                <a:cs typeface="Aparajita" pitchFamily="34" charset="0"/>
              </a:rPr>
              <a:t/>
            </a:r>
            <a:br>
              <a:rPr lang="en-US" sz="9600" dirty="0" smtClean="0">
                <a:latin typeface="Aparajita" pitchFamily="34" charset="0"/>
                <a:cs typeface="Aparajita" pitchFamily="34" charset="0"/>
              </a:rPr>
            </a:br>
            <a:endParaRPr lang="ru-RU" sz="9600" dirty="0">
              <a:cs typeface="Aparajit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7912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Goncharova</a:t>
            </a:r>
            <a:r>
              <a:rPr lang="en-US" dirty="0" smtClean="0"/>
              <a:t> Darya, </a:t>
            </a:r>
          </a:p>
          <a:p>
            <a:r>
              <a:rPr lang="en-US" dirty="0" smtClean="0"/>
              <a:t>Regional Studies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174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latin typeface="Aparajita" pitchFamily="34" charset="0"/>
                <a:cs typeface="Aparajita" pitchFamily="34" charset="0"/>
              </a:rPr>
              <a:t>Type 3(Third Conditional)</a:t>
            </a:r>
            <a:endParaRPr lang="ru-RU" sz="6000" dirty="0">
              <a:cs typeface="Aparajit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Type 3 Conditionals (unreal past) are used to express imaginary situations which are contrary to facts in the past. They are also used to express regrets and criticism.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357603"/>
              </p:ext>
            </p:extLst>
          </p:nvPr>
        </p:nvGraphicFramePr>
        <p:xfrm>
          <a:off x="990600" y="2819400"/>
          <a:ext cx="7162800" cy="3505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81400"/>
                <a:gridCol w="3581400"/>
              </a:tblGrid>
              <a:tr h="1752600"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IF</a:t>
                      </a:r>
                      <a:r>
                        <a:rPr lang="en-US" sz="4800" baseline="0" dirty="0" smtClean="0"/>
                        <a:t> CLAUSE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MAIN CLAUSE</a:t>
                      </a:r>
                      <a:endParaRPr lang="ru-RU" sz="4800" dirty="0"/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r>
                        <a:rPr lang="en-US" dirty="0" smtClean="0"/>
                        <a:t>IF+</a:t>
                      </a:r>
                      <a:r>
                        <a:rPr lang="en-US" baseline="0" dirty="0" smtClean="0"/>
                        <a:t> Past Perfect/Past Perfect Continuous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Would/Could/Might/Have+</a:t>
                      </a:r>
                    </a:p>
                    <a:p>
                      <a:r>
                        <a:rPr lang="en-US" dirty="0" smtClean="0"/>
                        <a:t>PAST</a:t>
                      </a:r>
                      <a:r>
                        <a:rPr lang="en-US" baseline="0" dirty="0" smtClean="0"/>
                        <a:t> PARTICIPLE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055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>
                <a:latin typeface="Aparajita" pitchFamily="34" charset="0"/>
                <a:cs typeface="Aparajita" pitchFamily="34" charset="0"/>
              </a:rPr>
              <a:t>Type </a:t>
            </a:r>
            <a:r>
              <a:rPr lang="en-US" sz="8800" dirty="0" smtClean="0">
                <a:latin typeface="Aparajita" pitchFamily="34" charset="0"/>
                <a:cs typeface="Aparajita" pitchFamily="34" charset="0"/>
              </a:rPr>
              <a:t>3 examples</a:t>
            </a:r>
            <a:r>
              <a:rPr lang="ru-RU" sz="8800" dirty="0">
                <a:latin typeface="Aparajita" pitchFamily="34" charset="0"/>
                <a:cs typeface="Aparajita" pitchFamily="34" charset="0"/>
              </a:rPr>
              <a:t>:</a:t>
            </a:r>
            <a:endParaRPr lang="ru-RU" sz="8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232944"/>
              </p:ext>
            </p:extLst>
          </p:nvPr>
        </p:nvGraphicFramePr>
        <p:xfrm>
          <a:off x="609600" y="1905000"/>
          <a:ext cx="8077200" cy="4267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038600"/>
                <a:gridCol w="4038600"/>
              </a:tblGrid>
              <a:tr h="2133600"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IF</a:t>
                      </a:r>
                      <a:r>
                        <a:rPr lang="en-US" sz="4800" baseline="0" dirty="0" smtClean="0"/>
                        <a:t> CLAUSE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0" dirty="0" smtClean="0"/>
                        <a:t>MAIN CLAUSE</a:t>
                      </a:r>
                      <a:endParaRPr lang="ru-RU" sz="6000" dirty="0"/>
                    </a:p>
                  </a:txBody>
                  <a:tcPr/>
                </a:tc>
              </a:tr>
              <a:tr h="2133600">
                <a:tc>
                  <a:txBody>
                    <a:bodyPr/>
                    <a:lstStyle/>
                    <a:p>
                      <a:r>
                        <a:rPr lang="en-US" dirty="0" smtClean="0"/>
                        <a:t>If I</a:t>
                      </a:r>
                      <a:r>
                        <a:rPr lang="en-US" baseline="0" dirty="0" smtClean="0"/>
                        <a:t> had closed the window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</a:p>
                    <a:p>
                      <a:r>
                        <a:rPr lang="en-US" dirty="0" smtClean="0">
                          <a:sym typeface="Wingdings" pitchFamily="2" charset="2"/>
                        </a:rPr>
                        <a:t>If he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hadn’t been behaving so badly,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I hadn’t gone to the party,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I had drunk coffee last night,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he drove carefully,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We wouldn’t have been robbed.</a:t>
                      </a:r>
                    </a:p>
                    <a:p>
                      <a:r>
                        <a:rPr lang="en-US" baseline="0" dirty="0" smtClean="0"/>
                        <a:t>The teacher wouldn’t have punished him.</a:t>
                      </a:r>
                    </a:p>
                    <a:p>
                      <a:r>
                        <a:rPr lang="en-US" baseline="0" dirty="0" smtClean="0"/>
                        <a:t>I wouldn’t have met my wife.</a:t>
                      </a:r>
                    </a:p>
                    <a:p>
                      <a:r>
                        <a:rPr lang="en-US" baseline="0" dirty="0" smtClean="0"/>
                        <a:t>I wouldn’t have slept well.</a:t>
                      </a:r>
                    </a:p>
                    <a:p>
                      <a:r>
                        <a:rPr lang="en-US" baseline="0" dirty="0" smtClean="0"/>
                        <a:t>He would avoid the accident today.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651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8001000" cy="3535362"/>
          </a:xfrm>
        </p:spPr>
        <p:txBody>
          <a:bodyPr>
            <a:noAutofit/>
          </a:bodyPr>
          <a:lstStyle/>
          <a:p>
            <a:r>
              <a:rPr lang="en-US" sz="8800" dirty="0" smtClean="0">
                <a:latin typeface="Aparajita" pitchFamily="34" charset="0"/>
                <a:cs typeface="Aparajita" pitchFamily="34" charset="0"/>
              </a:rPr>
              <a:t>THANK YOU FOR ATTENTION </a:t>
            </a:r>
            <a:endParaRPr lang="ru-RU" sz="8800" dirty="0"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61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-1676400"/>
            <a:ext cx="8153400" cy="67056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Algerian" panose="04020705040A02060702" pitchFamily="82" charset="0"/>
              </a:rPr>
              <a:t> </a:t>
            </a:r>
            <a:r>
              <a:rPr lang="en-US" sz="5400" b="1" dirty="0" smtClean="0">
                <a:latin typeface="Algerian" panose="04020705040A02060702" pitchFamily="82" charset="0"/>
              </a:rPr>
              <a:t/>
            </a:r>
            <a:br>
              <a:rPr lang="en-US" sz="5400" b="1" dirty="0" smtClean="0">
                <a:latin typeface="Algerian" panose="04020705040A02060702" pitchFamily="82" charset="0"/>
              </a:rPr>
            </a:br>
            <a:r>
              <a:rPr lang="en-US" sz="5400" b="1" dirty="0" smtClean="0">
                <a:latin typeface="Algerian" panose="04020705040A02060702" pitchFamily="82" charset="0"/>
              </a:rPr>
              <a:t>The </a:t>
            </a:r>
            <a:r>
              <a:rPr lang="en-US" sz="5400" b="1" dirty="0">
                <a:latin typeface="Algerian" panose="04020705040A02060702" pitchFamily="82" charset="0"/>
              </a:rPr>
              <a:t>main types of conditionals are: Type 0, Type 1, Type 2, Type 3.</a:t>
            </a:r>
          </a:p>
        </p:txBody>
      </p:sp>
    </p:spTree>
    <p:extLst>
      <p:ext uri="{BB962C8B-B14F-4D97-AF65-F5344CB8AC3E}">
        <p14:creationId xmlns:p14="http://schemas.microsoft.com/office/powerpoint/2010/main" val="2666566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latin typeface="Aparajita" pitchFamily="34" charset="0"/>
                <a:cs typeface="Aparajita" pitchFamily="34" charset="0"/>
              </a:rPr>
              <a:t>What is it</a:t>
            </a:r>
            <a:endParaRPr lang="ru-RU" sz="7200" dirty="0">
              <a:cs typeface="Aparajit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09160"/>
          </a:xfrm>
        </p:spPr>
        <p:txBody>
          <a:bodyPr>
            <a:noAutofit/>
          </a:bodyPr>
          <a:lstStyle/>
          <a:p>
            <a:r>
              <a:rPr lang="en-US" sz="4800" dirty="0"/>
              <a:t>Conditionals are clauses introduced with if. They consist of two parts: the  if-clause (hypothesis) and the main part (result).The  If –clause can come before and after the main clause.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043377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315200" cy="1524000"/>
          </a:xfrm>
        </p:spPr>
        <p:txBody>
          <a:bodyPr>
            <a:noAutofit/>
          </a:bodyPr>
          <a:lstStyle/>
          <a:p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/>
              <a:t/>
            </a:r>
            <a:br>
              <a:rPr lang="en-US" sz="1400" b="1" dirty="0"/>
            </a:b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/>
              <a:t/>
            </a:r>
            <a:br>
              <a:rPr lang="en-US" sz="1400" b="1" dirty="0"/>
            </a:br>
            <a:r>
              <a:rPr lang="en-US" sz="6000" b="1" dirty="0" smtClean="0">
                <a:latin typeface="Aparajita" pitchFamily="34" charset="0"/>
                <a:cs typeface="Aparajita" pitchFamily="34" charset="0"/>
              </a:rPr>
              <a:t>Type </a:t>
            </a:r>
            <a:r>
              <a:rPr lang="en-US" sz="6000" b="1" dirty="0" smtClean="0">
                <a:latin typeface="Aparajita" pitchFamily="34" charset="0"/>
                <a:cs typeface="Aparajita" pitchFamily="34" charset="0"/>
              </a:rPr>
              <a:t>0(Zero conditional)</a:t>
            </a:r>
            <a:r>
              <a:rPr lang="en-US" sz="6000" b="1" dirty="0"/>
              <a:t/>
            </a:r>
            <a:br>
              <a:rPr lang="en-US" sz="6000" b="1" dirty="0"/>
            </a:br>
            <a:endParaRPr lang="en-US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709160"/>
          </a:xfrm>
        </p:spPr>
        <p:txBody>
          <a:bodyPr/>
          <a:lstStyle/>
          <a:p>
            <a:r>
              <a:rPr lang="en-US" b="1" dirty="0" smtClean="0"/>
              <a:t>Type 0 Conditionals  </a:t>
            </a:r>
            <a:r>
              <a:rPr lang="en-US" b="1" dirty="0"/>
              <a:t>are used to express a general truth or a scientific fact. The condition always has the same result.</a:t>
            </a:r>
            <a:br>
              <a:rPr lang="en-US" b="1" dirty="0"/>
            </a:br>
            <a:endParaRPr lang="en-US" b="1" dirty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610508"/>
              </p:ext>
            </p:extLst>
          </p:nvPr>
        </p:nvGraphicFramePr>
        <p:xfrm>
          <a:off x="1219200" y="3429000"/>
          <a:ext cx="6705600" cy="3175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52800"/>
                <a:gridCol w="3352800"/>
              </a:tblGrid>
              <a:tr h="1587500"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IF-clause</a:t>
                      </a:r>
                    </a:p>
                    <a:p>
                      <a:r>
                        <a:rPr lang="en-US" sz="4800" dirty="0" smtClean="0"/>
                        <a:t>(condition)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Main</a:t>
                      </a:r>
                      <a:r>
                        <a:rPr lang="en-US" sz="4800" baseline="0" dirty="0" smtClean="0"/>
                        <a:t> clause(res)</a:t>
                      </a:r>
                      <a:endParaRPr lang="ru-RU" sz="4800" dirty="0"/>
                    </a:p>
                  </a:txBody>
                  <a:tcPr/>
                </a:tc>
              </a:tr>
              <a:tr h="1587500">
                <a:tc>
                  <a:txBody>
                    <a:bodyPr/>
                    <a:lstStyle/>
                    <a:p>
                      <a:r>
                        <a:rPr lang="en-US" dirty="0" smtClean="0"/>
                        <a:t>If/When</a:t>
                      </a:r>
                      <a:r>
                        <a:rPr lang="en-US" baseline="0" dirty="0" smtClean="0"/>
                        <a:t> + PRESENT SIMPLE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</a:t>
                      </a:r>
                      <a:r>
                        <a:rPr lang="en-US" baseline="0" dirty="0" smtClean="0"/>
                        <a:t> SIMPLE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799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630362"/>
          </a:xfrm>
        </p:spPr>
        <p:txBody>
          <a:bodyPr>
            <a:normAutofit/>
          </a:bodyPr>
          <a:lstStyle/>
          <a:p>
            <a:r>
              <a:rPr lang="en-US" sz="8800" dirty="0" smtClean="0">
                <a:latin typeface="Aparajita" pitchFamily="34" charset="0"/>
                <a:cs typeface="Aparajita" pitchFamily="34" charset="0"/>
              </a:rPr>
              <a:t>Type 0 examples</a:t>
            </a:r>
            <a:r>
              <a:rPr lang="ru-RU" sz="8800" dirty="0" smtClean="0">
                <a:latin typeface="Aparajita" pitchFamily="34" charset="0"/>
                <a:cs typeface="Aparajita" pitchFamily="34" charset="0"/>
              </a:rPr>
              <a:t>:</a:t>
            </a:r>
            <a:endParaRPr lang="ru-RU" sz="8800" dirty="0">
              <a:cs typeface="Aparajita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79344"/>
              </p:ext>
            </p:extLst>
          </p:nvPr>
        </p:nvGraphicFramePr>
        <p:xfrm>
          <a:off x="304800" y="2057400"/>
          <a:ext cx="8610600" cy="4038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05300"/>
                <a:gridCol w="4305300"/>
              </a:tblGrid>
              <a:tr h="2019300">
                <a:tc>
                  <a:txBody>
                    <a:bodyPr/>
                    <a:lstStyle/>
                    <a:p>
                      <a:r>
                        <a:rPr lang="en-US" sz="6000" dirty="0" smtClean="0"/>
                        <a:t>IF CLAUSE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0" dirty="0" smtClean="0"/>
                        <a:t>MAIN CLAUSE</a:t>
                      </a:r>
                      <a:endParaRPr lang="ru-RU" sz="6000" dirty="0"/>
                    </a:p>
                  </a:txBody>
                  <a:tcPr/>
                </a:tc>
              </a:tr>
              <a:tr h="2019300">
                <a:tc>
                  <a:txBody>
                    <a:bodyPr/>
                    <a:lstStyle/>
                    <a:p>
                      <a:r>
                        <a:rPr lang="en-US" dirty="0" smtClean="0"/>
                        <a:t>If</a:t>
                      </a:r>
                      <a:r>
                        <a:rPr lang="en-US" baseline="0" dirty="0" smtClean="0"/>
                        <a:t> I drink coffee at night,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you heat water to a 100*C,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you heat meal,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you stand in the rain,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you heat ice,-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r>
                        <a:rPr lang="en-US" baseline="0" dirty="0" smtClean="0"/>
                        <a:t> don’t sleep well.</a:t>
                      </a:r>
                    </a:p>
                    <a:p>
                      <a:r>
                        <a:rPr lang="en-US" baseline="0" dirty="0" smtClean="0"/>
                        <a:t>It boils.</a:t>
                      </a:r>
                    </a:p>
                    <a:p>
                      <a:r>
                        <a:rPr lang="en-US" baseline="0" dirty="0" smtClean="0"/>
                        <a:t>It melts.</a:t>
                      </a:r>
                    </a:p>
                    <a:p>
                      <a:r>
                        <a:rPr lang="en-US" baseline="0" dirty="0" smtClean="0"/>
                        <a:t>You get wet.</a:t>
                      </a:r>
                    </a:p>
                    <a:p>
                      <a:r>
                        <a:rPr lang="en-US" baseline="0" dirty="0" smtClean="0"/>
                        <a:t>It melts.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258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latin typeface="Aparajita" pitchFamily="34" charset="0"/>
                <a:cs typeface="Aparajita" pitchFamily="34" charset="0"/>
              </a:rPr>
              <a:t>Type 1(First Conditional)</a:t>
            </a:r>
            <a:endParaRPr lang="ru-RU" sz="6000" dirty="0">
              <a:cs typeface="Aparajit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parajita" pitchFamily="34" charset="0"/>
                <a:cs typeface="Aparajita" pitchFamily="34" charset="0"/>
              </a:rPr>
              <a:t>Type 1 Conditionals (real present) are used to express real or very probable situations in the present or future.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832460"/>
              </p:ext>
            </p:extLst>
          </p:nvPr>
        </p:nvGraphicFramePr>
        <p:xfrm>
          <a:off x="990600" y="2819400"/>
          <a:ext cx="7162800" cy="3505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81400"/>
                <a:gridCol w="3581400"/>
              </a:tblGrid>
              <a:tr h="1752600"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IF</a:t>
                      </a:r>
                      <a:r>
                        <a:rPr lang="en-US" sz="4800" baseline="0" dirty="0" smtClean="0"/>
                        <a:t> CLAUSE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MAIN CLAUSE</a:t>
                      </a:r>
                      <a:endParaRPr lang="ru-RU" sz="4800" dirty="0"/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r>
                        <a:rPr lang="en-US" dirty="0" smtClean="0"/>
                        <a:t>IF+</a:t>
                      </a:r>
                      <a:r>
                        <a:rPr lang="en-US" baseline="0" dirty="0" smtClean="0"/>
                        <a:t> any present form(present simple, present continuous, present perfect or present perfect continuous)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Will/Won’t/Can/May/Might/Must/Could/Should+ INFINITIVE/verb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061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>
                <a:latin typeface="Aparajita" pitchFamily="34" charset="0"/>
                <a:cs typeface="Aparajita" pitchFamily="34" charset="0"/>
              </a:rPr>
              <a:t>Type </a:t>
            </a:r>
            <a:r>
              <a:rPr lang="en-US" sz="8800" dirty="0" smtClean="0">
                <a:latin typeface="Aparajita" pitchFamily="34" charset="0"/>
                <a:cs typeface="Aparajita" pitchFamily="34" charset="0"/>
              </a:rPr>
              <a:t>1 examples</a:t>
            </a:r>
            <a:r>
              <a:rPr lang="ru-RU" sz="8800" dirty="0">
                <a:latin typeface="Aparajita" pitchFamily="34" charset="0"/>
                <a:cs typeface="Aparajita" pitchFamily="34" charset="0"/>
              </a:rPr>
              <a:t>:</a:t>
            </a:r>
            <a:endParaRPr lang="ru-RU" sz="8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878825"/>
              </p:ext>
            </p:extLst>
          </p:nvPr>
        </p:nvGraphicFramePr>
        <p:xfrm>
          <a:off x="609600" y="1905000"/>
          <a:ext cx="8077200" cy="4267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038600"/>
                <a:gridCol w="4038600"/>
              </a:tblGrid>
              <a:tr h="2133600"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IF</a:t>
                      </a:r>
                      <a:r>
                        <a:rPr lang="en-US" sz="4800" baseline="0" dirty="0" smtClean="0"/>
                        <a:t> CLAUSE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0" dirty="0" smtClean="0"/>
                        <a:t>MAIN CLAUSE</a:t>
                      </a:r>
                      <a:endParaRPr lang="ru-RU" sz="6000" dirty="0"/>
                    </a:p>
                  </a:txBody>
                  <a:tcPr/>
                </a:tc>
              </a:tr>
              <a:tr h="2133600">
                <a:tc>
                  <a:txBody>
                    <a:bodyPr/>
                    <a:lstStyle/>
                    <a:p>
                      <a:r>
                        <a:rPr lang="en-US" dirty="0" smtClean="0"/>
                        <a:t>If he leaves early,</a:t>
                      </a:r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</a:p>
                    <a:p>
                      <a:r>
                        <a:rPr lang="en-US" dirty="0" smtClean="0">
                          <a:sym typeface="Wingdings" pitchFamily="2" charset="2"/>
                        </a:rPr>
                        <a:t>If you have finished your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 work,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I drink coffee tonight,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I see her in class,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he drives carefully,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</a:t>
                      </a:r>
                      <a:r>
                        <a:rPr lang="en-US" baseline="0" dirty="0" smtClean="0"/>
                        <a:t> will be on time for the meeting.</a:t>
                      </a:r>
                    </a:p>
                    <a:p>
                      <a:r>
                        <a:rPr lang="en-US" baseline="0" dirty="0" smtClean="0"/>
                        <a:t>We can go for a walk.</a:t>
                      </a:r>
                    </a:p>
                    <a:p>
                      <a:r>
                        <a:rPr lang="en-US" baseline="0" dirty="0" smtClean="0"/>
                        <a:t>I won’t sleep well.</a:t>
                      </a:r>
                    </a:p>
                    <a:p>
                      <a:r>
                        <a:rPr lang="en-US" baseline="0" dirty="0" smtClean="0"/>
                        <a:t>I will deliver your message.</a:t>
                      </a:r>
                    </a:p>
                    <a:p>
                      <a:r>
                        <a:rPr lang="en-US" baseline="0" dirty="0" smtClean="0"/>
                        <a:t>He will avoid the accident tomorrow.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822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latin typeface="Aparajita" pitchFamily="34" charset="0"/>
                <a:cs typeface="Aparajita" pitchFamily="34" charset="0"/>
              </a:rPr>
              <a:t>Type 2(Second Conditional)</a:t>
            </a:r>
            <a:endParaRPr lang="ru-RU" sz="6000" dirty="0">
              <a:cs typeface="Aparajit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Type 2 Conditionals (unreal present) are used to express imaginary situations which are contrary to facts in the present and, therefore, are unlikely to happen in the present or future.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405377"/>
              </p:ext>
            </p:extLst>
          </p:nvPr>
        </p:nvGraphicFramePr>
        <p:xfrm>
          <a:off x="990600" y="2819400"/>
          <a:ext cx="7162800" cy="3505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81400"/>
                <a:gridCol w="3581400"/>
              </a:tblGrid>
              <a:tr h="1752600"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IF</a:t>
                      </a:r>
                      <a:r>
                        <a:rPr lang="en-US" sz="4800" baseline="0" dirty="0" smtClean="0"/>
                        <a:t> CLAUSE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MAIN CLAUSE</a:t>
                      </a:r>
                      <a:endParaRPr lang="ru-RU" sz="4800" dirty="0"/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r>
                        <a:rPr lang="en-US" dirty="0" smtClean="0"/>
                        <a:t>IF+</a:t>
                      </a:r>
                      <a:r>
                        <a:rPr lang="en-US" baseline="0" dirty="0" smtClean="0"/>
                        <a:t> Past Simple/Past Continuous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Would/Could/Might+</a:t>
                      </a:r>
                    </a:p>
                    <a:p>
                      <a:r>
                        <a:rPr lang="en-US" dirty="0" smtClean="0"/>
                        <a:t>INFINITIVE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5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>
                <a:latin typeface="Aparajita" pitchFamily="34" charset="0"/>
                <a:cs typeface="Aparajita" pitchFamily="34" charset="0"/>
              </a:rPr>
              <a:t>Type 2</a:t>
            </a:r>
            <a:r>
              <a:rPr lang="en-US" sz="8800" dirty="0" smtClean="0">
                <a:latin typeface="Aparajita" pitchFamily="34" charset="0"/>
                <a:cs typeface="Aparajita" pitchFamily="34" charset="0"/>
              </a:rPr>
              <a:t> examples</a:t>
            </a:r>
            <a:r>
              <a:rPr lang="ru-RU" sz="8800" dirty="0">
                <a:latin typeface="Aparajita" pitchFamily="34" charset="0"/>
                <a:cs typeface="Aparajita" pitchFamily="34" charset="0"/>
              </a:rPr>
              <a:t>:</a:t>
            </a:r>
            <a:endParaRPr lang="ru-RU" sz="8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042619"/>
              </p:ext>
            </p:extLst>
          </p:nvPr>
        </p:nvGraphicFramePr>
        <p:xfrm>
          <a:off x="609600" y="1905000"/>
          <a:ext cx="8077200" cy="4267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038600"/>
                <a:gridCol w="4038600"/>
              </a:tblGrid>
              <a:tr h="2133600"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IF</a:t>
                      </a:r>
                      <a:r>
                        <a:rPr lang="en-US" sz="4800" baseline="0" dirty="0" smtClean="0"/>
                        <a:t> CLAUSE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000" dirty="0" smtClean="0"/>
                        <a:t>MAIN CLAUSE</a:t>
                      </a:r>
                      <a:endParaRPr lang="ru-RU" sz="6000" dirty="0"/>
                    </a:p>
                  </a:txBody>
                  <a:tcPr/>
                </a:tc>
              </a:tr>
              <a:tr h="2133600">
                <a:tc>
                  <a:txBody>
                    <a:bodyPr/>
                    <a:lstStyle/>
                    <a:p>
                      <a:r>
                        <a:rPr lang="en-US" dirty="0" smtClean="0"/>
                        <a:t>If I</a:t>
                      </a:r>
                      <a:r>
                        <a:rPr lang="en-US" baseline="0" dirty="0" smtClean="0"/>
                        <a:t> saw a ghost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ym typeface="Wingdings" pitchFamily="2" charset="2"/>
                        </a:rPr>
                        <a:t></a:t>
                      </a:r>
                    </a:p>
                    <a:p>
                      <a:r>
                        <a:rPr lang="en-US" dirty="0" smtClean="0">
                          <a:sym typeface="Wingdings" pitchFamily="2" charset="2"/>
                        </a:rPr>
                        <a:t>If I were you</a:t>
                      </a:r>
                      <a:r>
                        <a:rPr lang="en-US" baseline="0" dirty="0" smtClean="0">
                          <a:sym typeface="Wingdings" pitchFamily="2" charset="2"/>
                        </a:rPr>
                        <a:t>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a Lion attacked me,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I drank coffee tonight,</a:t>
                      </a:r>
                    </a:p>
                    <a:p>
                      <a:r>
                        <a:rPr lang="en-US" baseline="0" dirty="0" smtClean="0">
                          <a:sym typeface="Wingdings" pitchFamily="2" charset="2"/>
                        </a:rPr>
                        <a:t>If he drove carefully,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would run away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r>
                        <a:rPr lang="en-US" baseline="0" dirty="0" smtClean="0"/>
                        <a:t>I wouldn’t go out so late.</a:t>
                      </a:r>
                    </a:p>
                    <a:p>
                      <a:r>
                        <a:rPr lang="en-US" baseline="0" dirty="0" smtClean="0"/>
                        <a:t>I would cry.</a:t>
                      </a:r>
                    </a:p>
                    <a:p>
                      <a:r>
                        <a:rPr lang="en-US" baseline="0" dirty="0" smtClean="0"/>
                        <a:t>I wouldn’t sleep well.</a:t>
                      </a:r>
                    </a:p>
                    <a:p>
                      <a:r>
                        <a:rPr lang="en-US" baseline="0" dirty="0" smtClean="0"/>
                        <a:t>He would avoid the accident today.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255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112</TotalTime>
  <Words>531</Words>
  <Application>Microsoft Office PowerPoint</Application>
  <PresentationFormat>Экран (4:3)</PresentationFormat>
  <Paragraphs>87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CONDITIONALS condition+result </vt:lpstr>
      <vt:lpstr>  The main types of conditionals are: Type 0, Type 1, Type 2, Type 3.</vt:lpstr>
      <vt:lpstr>What is it</vt:lpstr>
      <vt:lpstr>      Type 0(Zero conditional) </vt:lpstr>
      <vt:lpstr>Type 0 examples:</vt:lpstr>
      <vt:lpstr>Type 1(First Conditional)</vt:lpstr>
      <vt:lpstr>Type 1 examples:</vt:lpstr>
      <vt:lpstr>Type 2(Second Conditional)</vt:lpstr>
      <vt:lpstr>Type 2 examples:</vt:lpstr>
      <vt:lpstr>Type 3(Third Conditional)</vt:lpstr>
      <vt:lpstr>Type 3 examples:</vt:lpstr>
      <vt:lpstr>THANK YOU FOR ATTENTION </vt:lpstr>
    </vt:vector>
  </TitlesOfParts>
  <Company>EF Education First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GBL ILS LAB</dc:creator>
  <cp:lastModifiedBy>Dasha</cp:lastModifiedBy>
  <cp:revision>15</cp:revision>
  <dcterms:created xsi:type="dcterms:W3CDTF">2014-09-18T09:41:01Z</dcterms:created>
  <dcterms:modified xsi:type="dcterms:W3CDTF">2016-04-21T10:19:31Z</dcterms:modified>
</cp:coreProperties>
</file>